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7" r:id="rId4"/>
    <p:sldId id="259" r:id="rId5"/>
    <p:sldId id="262" r:id="rId6"/>
    <p:sldId id="263" r:id="rId7"/>
    <p:sldId id="260" r:id="rId8"/>
    <p:sldId id="264" r:id="rId9"/>
    <p:sldId id="270" r:id="rId10"/>
    <p:sldId id="271" r:id="rId11"/>
    <p:sldId id="272" r:id="rId12"/>
    <p:sldId id="273" r:id="rId13"/>
    <p:sldId id="261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52C5C-A9C3-4CDA-8B57-A1F8169E720E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5A76C9F5-F30E-43DC-AA59-5D23D48158F7}">
      <dgm:prSet phldrT="[文本]"/>
      <dgm:spPr/>
      <dgm:t>
        <a:bodyPr/>
        <a:lstStyle/>
        <a:p>
          <a:r>
            <a:rPr lang="zh-CN" altLang="en-US" dirty="0" smtClean="0"/>
            <a:t>用户网上预约测试</a:t>
          </a:r>
          <a:endParaRPr lang="zh-CN" altLang="en-US" dirty="0"/>
        </a:p>
      </dgm:t>
    </dgm:pt>
    <dgm:pt modelId="{337FE731-94E2-45F3-85FA-7549AE77CB69}" type="parTrans" cxnId="{2967F931-5637-4D52-AB63-E51CB39FCC38}">
      <dgm:prSet/>
      <dgm:spPr/>
      <dgm:t>
        <a:bodyPr/>
        <a:lstStyle/>
        <a:p>
          <a:endParaRPr lang="zh-CN" altLang="en-US"/>
        </a:p>
      </dgm:t>
    </dgm:pt>
    <dgm:pt modelId="{C3E7827E-4BFC-4956-95C5-34794FDF4444}" type="sibTrans" cxnId="{2967F931-5637-4D52-AB63-E51CB39FCC38}">
      <dgm:prSet/>
      <dgm:spPr/>
      <dgm:t>
        <a:bodyPr/>
        <a:lstStyle/>
        <a:p>
          <a:endParaRPr lang="zh-CN" altLang="en-US"/>
        </a:p>
      </dgm:t>
    </dgm:pt>
    <dgm:pt modelId="{BC0167F5-4FF1-4DA6-B777-3AFE9A4120C8}">
      <dgm:prSet phldrT="[文本]"/>
      <dgm:spPr/>
      <dgm:t>
        <a:bodyPr/>
        <a:lstStyle/>
        <a:p>
          <a:r>
            <a:rPr lang="zh-CN" altLang="en-US" dirty="0" smtClean="0"/>
            <a:t>测试完成生成账单</a:t>
          </a:r>
          <a:endParaRPr lang="en-US" altLang="zh-CN" dirty="0" smtClean="0"/>
        </a:p>
        <a:p>
          <a:r>
            <a:rPr lang="zh-CN" altLang="en-US" dirty="0" smtClean="0"/>
            <a:t>上月</a:t>
          </a:r>
          <a:r>
            <a:rPr lang="en-US" altLang="zh-CN" dirty="0" smtClean="0"/>
            <a:t>23</a:t>
          </a:r>
          <a:r>
            <a:rPr lang="zh-CN" altLang="en-US" dirty="0" smtClean="0"/>
            <a:t>号</a:t>
          </a:r>
          <a:r>
            <a:rPr lang="en-US" altLang="zh-CN" dirty="0" smtClean="0"/>
            <a:t>00:00</a:t>
          </a:r>
          <a:r>
            <a:rPr lang="zh-CN" altLang="en-US" dirty="0" smtClean="0"/>
            <a:t>～本月</a:t>
          </a:r>
          <a:r>
            <a:rPr lang="en-US" altLang="zh-CN" dirty="0" smtClean="0"/>
            <a:t>22</a:t>
          </a:r>
          <a:r>
            <a:rPr lang="zh-CN" altLang="en-US" dirty="0" smtClean="0"/>
            <a:t>号</a:t>
          </a:r>
          <a:r>
            <a:rPr lang="en-US" altLang="zh-CN" dirty="0" smtClean="0"/>
            <a:t>23:59</a:t>
          </a:r>
          <a:endParaRPr lang="zh-CN" altLang="en-US" dirty="0"/>
        </a:p>
      </dgm:t>
    </dgm:pt>
    <dgm:pt modelId="{CBF8A7FD-94B6-40D0-9209-AF8CF98084BF}" type="parTrans" cxnId="{B0932EDC-0B89-4BDB-BB63-948978EDAD17}">
      <dgm:prSet/>
      <dgm:spPr/>
      <dgm:t>
        <a:bodyPr/>
        <a:lstStyle/>
        <a:p>
          <a:endParaRPr lang="zh-CN" altLang="en-US"/>
        </a:p>
      </dgm:t>
    </dgm:pt>
    <dgm:pt modelId="{E96F09A4-1046-453E-B748-46DC2D650D0C}" type="sibTrans" cxnId="{B0932EDC-0B89-4BDB-BB63-948978EDAD17}">
      <dgm:prSet/>
      <dgm:spPr/>
      <dgm:t>
        <a:bodyPr/>
        <a:lstStyle/>
        <a:p>
          <a:endParaRPr lang="zh-CN" altLang="en-US"/>
        </a:p>
      </dgm:t>
    </dgm:pt>
    <dgm:pt modelId="{1BF802F2-AF50-423E-86DD-5C875E862F22}">
      <dgm:prSet phldrT="[文本]"/>
      <dgm:spPr/>
      <dgm:t>
        <a:bodyPr/>
        <a:lstStyle/>
        <a:p>
          <a:r>
            <a:rPr lang="zh-CN" altLang="en-US" dirty="0" smtClean="0"/>
            <a:t>用户确认</a:t>
          </a:r>
          <a:r>
            <a:rPr lang="en-US" altLang="zh-CN" dirty="0" smtClean="0"/>
            <a:t>/</a:t>
          </a:r>
          <a:r>
            <a:rPr lang="zh-CN" altLang="en-US" dirty="0" smtClean="0"/>
            <a:t>质疑测试费</a:t>
          </a:r>
          <a:endParaRPr lang="en-US" altLang="zh-CN" dirty="0" smtClean="0"/>
        </a:p>
        <a:p>
          <a:r>
            <a:rPr lang="en-US" altLang="zh-CN" dirty="0" smtClean="0"/>
            <a:t>23</a:t>
          </a:r>
          <a:r>
            <a:rPr lang="zh-CN" altLang="en-US" dirty="0" smtClean="0"/>
            <a:t>号</a:t>
          </a:r>
          <a:r>
            <a:rPr lang="en-US" altLang="zh-CN" dirty="0" smtClean="0"/>
            <a:t>00:00</a:t>
          </a:r>
          <a:r>
            <a:rPr lang="zh-CN" altLang="en-US" dirty="0" smtClean="0"/>
            <a:t>～</a:t>
          </a:r>
          <a:r>
            <a:rPr lang="en-US" altLang="zh-CN" dirty="0" smtClean="0"/>
            <a:t>25</a:t>
          </a:r>
          <a:r>
            <a:rPr lang="zh-CN" altLang="en-US" dirty="0" smtClean="0"/>
            <a:t>号</a:t>
          </a:r>
          <a:r>
            <a:rPr lang="en-US" altLang="zh-CN" dirty="0" smtClean="0"/>
            <a:t>23:59</a:t>
          </a:r>
          <a:endParaRPr lang="zh-CN" altLang="en-US" dirty="0"/>
        </a:p>
      </dgm:t>
    </dgm:pt>
    <dgm:pt modelId="{83477E67-111D-4027-B886-0011A98E4539}" type="parTrans" cxnId="{D389EC86-550E-4CB4-8B45-47CCEDE03C27}">
      <dgm:prSet/>
      <dgm:spPr/>
      <dgm:t>
        <a:bodyPr/>
        <a:lstStyle/>
        <a:p>
          <a:endParaRPr lang="zh-CN" altLang="en-US"/>
        </a:p>
      </dgm:t>
    </dgm:pt>
    <dgm:pt modelId="{2CA26E9C-6D85-4DED-834C-E1D29A542E81}" type="sibTrans" cxnId="{D389EC86-550E-4CB4-8B45-47CCEDE03C27}">
      <dgm:prSet/>
      <dgm:spPr/>
      <dgm:t>
        <a:bodyPr/>
        <a:lstStyle/>
        <a:p>
          <a:endParaRPr lang="zh-CN" altLang="en-US"/>
        </a:p>
      </dgm:t>
    </dgm:pt>
    <dgm:pt modelId="{8796B22C-E640-4BF2-9F55-8CF5F3E3E0FF}">
      <dgm:prSet/>
      <dgm:spPr/>
      <dgm:t>
        <a:bodyPr/>
        <a:lstStyle/>
        <a:p>
          <a:r>
            <a:rPr lang="zh-CN" altLang="en-US" dirty="0" smtClean="0"/>
            <a:t>主用户指定经费卡号</a:t>
          </a:r>
          <a:endParaRPr lang="en-US" altLang="zh-CN" dirty="0" smtClean="0"/>
        </a:p>
        <a:p>
          <a:r>
            <a:rPr lang="en-US" altLang="zh-CN" dirty="0" smtClean="0"/>
            <a:t>28</a:t>
          </a:r>
          <a:r>
            <a:rPr lang="zh-CN" altLang="en-US" dirty="0" smtClean="0"/>
            <a:t>号</a:t>
          </a:r>
          <a:r>
            <a:rPr lang="en-US" altLang="zh-CN" dirty="0" smtClean="0"/>
            <a:t>23:59</a:t>
          </a:r>
          <a:r>
            <a:rPr lang="zh-CN" altLang="en-US" dirty="0" smtClean="0"/>
            <a:t>前</a:t>
          </a:r>
          <a:endParaRPr lang="zh-CN" altLang="en-US" dirty="0"/>
        </a:p>
      </dgm:t>
    </dgm:pt>
    <dgm:pt modelId="{7F47AFD9-7E65-40C5-8003-EEACD6BA8B67}" type="parTrans" cxnId="{0DA6DEAC-7E48-44C0-BCA9-54B160307F1C}">
      <dgm:prSet/>
      <dgm:spPr/>
      <dgm:t>
        <a:bodyPr/>
        <a:lstStyle/>
        <a:p>
          <a:endParaRPr lang="zh-CN" altLang="en-US"/>
        </a:p>
      </dgm:t>
    </dgm:pt>
    <dgm:pt modelId="{49D0E0AD-6B32-4468-8773-0F530EFF97A6}" type="sibTrans" cxnId="{0DA6DEAC-7E48-44C0-BCA9-54B160307F1C}">
      <dgm:prSet/>
      <dgm:spPr/>
      <dgm:t>
        <a:bodyPr/>
        <a:lstStyle/>
        <a:p>
          <a:endParaRPr lang="zh-CN" altLang="en-US"/>
        </a:p>
      </dgm:t>
    </dgm:pt>
    <dgm:pt modelId="{EBB2EEC1-F0A8-453E-98C8-0CB5C6060978}">
      <dgm:prSet/>
      <dgm:spPr/>
      <dgm:t>
        <a:bodyPr/>
        <a:lstStyle/>
        <a:p>
          <a:r>
            <a:rPr lang="zh-CN" altLang="en-US" dirty="0" smtClean="0"/>
            <a:t>设备处统一提交财务扣款</a:t>
          </a:r>
          <a:endParaRPr lang="zh-CN" altLang="en-US" dirty="0"/>
        </a:p>
      </dgm:t>
    </dgm:pt>
    <dgm:pt modelId="{B9B128CD-3242-472B-A812-E43D1A6003E2}" type="parTrans" cxnId="{C265F580-008E-4000-BD46-FF43378D3509}">
      <dgm:prSet/>
      <dgm:spPr/>
      <dgm:t>
        <a:bodyPr/>
        <a:lstStyle/>
        <a:p>
          <a:endParaRPr lang="zh-CN" altLang="en-US"/>
        </a:p>
      </dgm:t>
    </dgm:pt>
    <dgm:pt modelId="{4BDCB492-24FA-4B6D-997B-2EC672C71B83}" type="sibTrans" cxnId="{C265F580-008E-4000-BD46-FF43378D3509}">
      <dgm:prSet/>
      <dgm:spPr/>
      <dgm:t>
        <a:bodyPr/>
        <a:lstStyle/>
        <a:p>
          <a:endParaRPr lang="zh-CN" altLang="en-US"/>
        </a:p>
      </dgm:t>
    </dgm:pt>
    <dgm:pt modelId="{3349A45F-6A04-451C-851C-172C679959D4}" type="pres">
      <dgm:prSet presAssocID="{6F052C5C-A9C3-4CDA-8B57-A1F8169E720E}" presName="CompostProcess" presStyleCnt="0">
        <dgm:presLayoutVars>
          <dgm:dir/>
          <dgm:resizeHandles val="exact"/>
        </dgm:presLayoutVars>
      </dgm:prSet>
      <dgm:spPr/>
    </dgm:pt>
    <dgm:pt modelId="{A2CE786E-5C21-4149-BF9E-760F065704AE}" type="pres">
      <dgm:prSet presAssocID="{6F052C5C-A9C3-4CDA-8B57-A1F8169E720E}" presName="arrow" presStyleLbl="bgShp" presStyleIdx="0" presStyleCnt="1"/>
      <dgm:spPr/>
    </dgm:pt>
    <dgm:pt modelId="{04541093-D79A-4F05-8866-A35974234A0C}" type="pres">
      <dgm:prSet presAssocID="{6F052C5C-A9C3-4CDA-8B57-A1F8169E720E}" presName="linearProcess" presStyleCnt="0"/>
      <dgm:spPr/>
    </dgm:pt>
    <dgm:pt modelId="{DB750492-B3CF-4BD7-BC78-3E3D38137E18}" type="pres">
      <dgm:prSet presAssocID="{5A76C9F5-F30E-43DC-AA59-5D23D48158F7}" presName="textNode" presStyleLbl="node1" presStyleIdx="0" presStyleCnt="5" custScaleX="593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1E730D-13FC-453C-9B51-AC9EE34FBEA5}" type="pres">
      <dgm:prSet presAssocID="{C3E7827E-4BFC-4956-95C5-34794FDF4444}" presName="sibTrans" presStyleCnt="0"/>
      <dgm:spPr/>
    </dgm:pt>
    <dgm:pt modelId="{A6403CDE-FE49-4D69-B30E-56CBFDE3ADD0}" type="pres">
      <dgm:prSet presAssocID="{BC0167F5-4FF1-4DA6-B777-3AFE9A4120C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94BAE-A289-453F-9D48-53A6CCCA4FB9}" type="pres">
      <dgm:prSet presAssocID="{E96F09A4-1046-453E-B748-46DC2D650D0C}" presName="sibTrans" presStyleCnt="0"/>
      <dgm:spPr/>
    </dgm:pt>
    <dgm:pt modelId="{5424B990-2CB2-4989-9610-D649D0ABCDD4}" type="pres">
      <dgm:prSet presAssocID="{1BF802F2-AF50-423E-86DD-5C875E862F2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7E5828-D832-496C-9DB2-7B4E817C4C71}" type="pres">
      <dgm:prSet presAssocID="{2CA26E9C-6D85-4DED-834C-E1D29A542E81}" presName="sibTrans" presStyleCnt="0"/>
      <dgm:spPr/>
    </dgm:pt>
    <dgm:pt modelId="{8025F4A8-D61F-4AB2-B698-0D457C04BD68}" type="pres">
      <dgm:prSet presAssocID="{8796B22C-E640-4BF2-9F55-8CF5F3E3E0FF}" presName="textNode" presStyleLbl="node1" presStyleIdx="3" presStyleCnt="5" custScaleX="721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49DD24-F5A2-4620-AFA7-FF8C8EC91592}" type="pres">
      <dgm:prSet presAssocID="{49D0E0AD-6B32-4468-8773-0F530EFF97A6}" presName="sibTrans" presStyleCnt="0"/>
      <dgm:spPr/>
    </dgm:pt>
    <dgm:pt modelId="{37047395-07D7-47D8-9ED4-D5709F25B235}" type="pres">
      <dgm:prSet presAssocID="{EBB2EEC1-F0A8-453E-98C8-0CB5C6060978}" presName="textNode" presStyleLbl="node1" presStyleIdx="4" presStyleCnt="5" custScaleX="56398" custScaleY="1011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5CABC3-94DD-45A4-A574-97D3273AEE86}" type="presOf" srcId="{1BF802F2-AF50-423E-86DD-5C875E862F22}" destId="{5424B990-2CB2-4989-9610-D649D0ABCDD4}" srcOrd="0" destOrd="0" presId="urn:microsoft.com/office/officeart/2005/8/layout/hProcess9"/>
    <dgm:cxn modelId="{B4766B73-A9CF-4BDD-AAE9-D6EE21B50720}" type="presOf" srcId="{8796B22C-E640-4BF2-9F55-8CF5F3E3E0FF}" destId="{8025F4A8-D61F-4AB2-B698-0D457C04BD68}" srcOrd="0" destOrd="0" presId="urn:microsoft.com/office/officeart/2005/8/layout/hProcess9"/>
    <dgm:cxn modelId="{C042BF7A-288D-44A0-8C63-DC5CBF04DBD3}" type="presOf" srcId="{BC0167F5-4FF1-4DA6-B777-3AFE9A4120C8}" destId="{A6403CDE-FE49-4D69-B30E-56CBFDE3ADD0}" srcOrd="0" destOrd="0" presId="urn:microsoft.com/office/officeart/2005/8/layout/hProcess9"/>
    <dgm:cxn modelId="{C11AF082-B8DD-4D75-8040-4B0052C3A55D}" type="presOf" srcId="{EBB2EEC1-F0A8-453E-98C8-0CB5C6060978}" destId="{37047395-07D7-47D8-9ED4-D5709F25B235}" srcOrd="0" destOrd="0" presId="urn:microsoft.com/office/officeart/2005/8/layout/hProcess9"/>
    <dgm:cxn modelId="{2967F931-5637-4D52-AB63-E51CB39FCC38}" srcId="{6F052C5C-A9C3-4CDA-8B57-A1F8169E720E}" destId="{5A76C9F5-F30E-43DC-AA59-5D23D48158F7}" srcOrd="0" destOrd="0" parTransId="{337FE731-94E2-45F3-85FA-7549AE77CB69}" sibTransId="{C3E7827E-4BFC-4956-95C5-34794FDF4444}"/>
    <dgm:cxn modelId="{D389EC86-550E-4CB4-8B45-47CCEDE03C27}" srcId="{6F052C5C-A9C3-4CDA-8B57-A1F8169E720E}" destId="{1BF802F2-AF50-423E-86DD-5C875E862F22}" srcOrd="2" destOrd="0" parTransId="{83477E67-111D-4027-B886-0011A98E4539}" sibTransId="{2CA26E9C-6D85-4DED-834C-E1D29A542E81}"/>
    <dgm:cxn modelId="{37341B39-7495-4063-89D6-78654D0C5C06}" type="presOf" srcId="{5A76C9F5-F30E-43DC-AA59-5D23D48158F7}" destId="{DB750492-B3CF-4BD7-BC78-3E3D38137E18}" srcOrd="0" destOrd="0" presId="urn:microsoft.com/office/officeart/2005/8/layout/hProcess9"/>
    <dgm:cxn modelId="{0DA6DEAC-7E48-44C0-BCA9-54B160307F1C}" srcId="{6F052C5C-A9C3-4CDA-8B57-A1F8169E720E}" destId="{8796B22C-E640-4BF2-9F55-8CF5F3E3E0FF}" srcOrd="3" destOrd="0" parTransId="{7F47AFD9-7E65-40C5-8003-EEACD6BA8B67}" sibTransId="{49D0E0AD-6B32-4468-8773-0F530EFF97A6}"/>
    <dgm:cxn modelId="{BADADE67-DADD-4617-B24B-51675669BDE0}" type="presOf" srcId="{6F052C5C-A9C3-4CDA-8B57-A1F8169E720E}" destId="{3349A45F-6A04-451C-851C-172C679959D4}" srcOrd="0" destOrd="0" presId="urn:microsoft.com/office/officeart/2005/8/layout/hProcess9"/>
    <dgm:cxn modelId="{C265F580-008E-4000-BD46-FF43378D3509}" srcId="{6F052C5C-A9C3-4CDA-8B57-A1F8169E720E}" destId="{EBB2EEC1-F0A8-453E-98C8-0CB5C6060978}" srcOrd="4" destOrd="0" parTransId="{B9B128CD-3242-472B-A812-E43D1A6003E2}" sibTransId="{4BDCB492-24FA-4B6D-997B-2EC672C71B83}"/>
    <dgm:cxn modelId="{B0932EDC-0B89-4BDB-BB63-948978EDAD17}" srcId="{6F052C5C-A9C3-4CDA-8B57-A1F8169E720E}" destId="{BC0167F5-4FF1-4DA6-B777-3AFE9A4120C8}" srcOrd="1" destOrd="0" parTransId="{CBF8A7FD-94B6-40D0-9209-AF8CF98084BF}" sibTransId="{E96F09A4-1046-453E-B748-46DC2D650D0C}"/>
    <dgm:cxn modelId="{C5C41570-2155-4070-93C5-AA1A1D85A859}" type="presParOf" srcId="{3349A45F-6A04-451C-851C-172C679959D4}" destId="{A2CE786E-5C21-4149-BF9E-760F065704AE}" srcOrd="0" destOrd="0" presId="urn:microsoft.com/office/officeart/2005/8/layout/hProcess9"/>
    <dgm:cxn modelId="{D5E2CC0D-405A-44BD-BAF7-A3AB1BDEA6C5}" type="presParOf" srcId="{3349A45F-6A04-451C-851C-172C679959D4}" destId="{04541093-D79A-4F05-8866-A35974234A0C}" srcOrd="1" destOrd="0" presId="urn:microsoft.com/office/officeart/2005/8/layout/hProcess9"/>
    <dgm:cxn modelId="{7A9EE8DB-F479-4838-BEDE-B0D898F4782C}" type="presParOf" srcId="{04541093-D79A-4F05-8866-A35974234A0C}" destId="{DB750492-B3CF-4BD7-BC78-3E3D38137E18}" srcOrd="0" destOrd="0" presId="urn:microsoft.com/office/officeart/2005/8/layout/hProcess9"/>
    <dgm:cxn modelId="{E43CBD17-B12D-4B6E-8B9D-554EF3A92203}" type="presParOf" srcId="{04541093-D79A-4F05-8866-A35974234A0C}" destId="{7E1E730D-13FC-453C-9B51-AC9EE34FBEA5}" srcOrd="1" destOrd="0" presId="urn:microsoft.com/office/officeart/2005/8/layout/hProcess9"/>
    <dgm:cxn modelId="{D3EC0B74-1401-40C8-B8AC-C33CB6E93F77}" type="presParOf" srcId="{04541093-D79A-4F05-8866-A35974234A0C}" destId="{A6403CDE-FE49-4D69-B30E-56CBFDE3ADD0}" srcOrd="2" destOrd="0" presId="urn:microsoft.com/office/officeart/2005/8/layout/hProcess9"/>
    <dgm:cxn modelId="{9DB54264-5B63-4E88-B8A6-FD82EEAA99FE}" type="presParOf" srcId="{04541093-D79A-4F05-8866-A35974234A0C}" destId="{FAF94BAE-A289-453F-9D48-53A6CCCA4FB9}" srcOrd="3" destOrd="0" presId="urn:microsoft.com/office/officeart/2005/8/layout/hProcess9"/>
    <dgm:cxn modelId="{2D58E8A1-3FF3-4A79-BA52-E2022358E65F}" type="presParOf" srcId="{04541093-D79A-4F05-8866-A35974234A0C}" destId="{5424B990-2CB2-4989-9610-D649D0ABCDD4}" srcOrd="4" destOrd="0" presId="urn:microsoft.com/office/officeart/2005/8/layout/hProcess9"/>
    <dgm:cxn modelId="{BD5B165C-9C38-49AA-B9C7-E549038601F1}" type="presParOf" srcId="{04541093-D79A-4F05-8866-A35974234A0C}" destId="{797E5828-D832-496C-9DB2-7B4E817C4C71}" srcOrd="5" destOrd="0" presId="urn:microsoft.com/office/officeart/2005/8/layout/hProcess9"/>
    <dgm:cxn modelId="{6BFA3ADB-245E-408A-9392-0CB4AA485359}" type="presParOf" srcId="{04541093-D79A-4F05-8866-A35974234A0C}" destId="{8025F4A8-D61F-4AB2-B698-0D457C04BD68}" srcOrd="6" destOrd="0" presId="urn:microsoft.com/office/officeart/2005/8/layout/hProcess9"/>
    <dgm:cxn modelId="{94B8F3D2-D404-4BFC-9B0C-B81539F6C7A1}" type="presParOf" srcId="{04541093-D79A-4F05-8866-A35974234A0C}" destId="{2949DD24-F5A2-4620-AFA7-FF8C8EC91592}" srcOrd="7" destOrd="0" presId="urn:microsoft.com/office/officeart/2005/8/layout/hProcess9"/>
    <dgm:cxn modelId="{0EA4A7E6-529A-474F-A49D-FF12E8E8E1C4}" type="presParOf" srcId="{04541093-D79A-4F05-8866-A35974234A0C}" destId="{37047395-07D7-47D8-9ED4-D5709F25B23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786E-5C21-4149-BF9E-760F065704AE}">
      <dsp:nvSpPr>
        <dsp:cNvPr id="0" name=""/>
        <dsp:cNvSpPr/>
      </dsp:nvSpPr>
      <dsp:spPr>
        <a:xfrm>
          <a:off x="845819" y="0"/>
          <a:ext cx="9585960" cy="36335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50492-B3CF-4BD7-BC78-3E3D38137E18}">
      <dsp:nvSpPr>
        <dsp:cNvPr id="0" name=""/>
        <dsp:cNvSpPr/>
      </dsp:nvSpPr>
      <dsp:spPr>
        <a:xfrm>
          <a:off x="504" y="1090070"/>
          <a:ext cx="1610934" cy="1453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用户网上预约测试</a:t>
          </a:r>
          <a:endParaRPr lang="zh-CN" altLang="en-US" sz="2000" kern="1200" dirty="0"/>
        </a:p>
      </dsp:txBody>
      <dsp:txXfrm>
        <a:off x="71454" y="1161020"/>
        <a:ext cx="1469034" cy="1311526"/>
      </dsp:txXfrm>
    </dsp:sp>
    <dsp:sp modelId="{A6403CDE-FE49-4D69-B30E-56CBFDE3ADD0}">
      <dsp:nvSpPr>
        <dsp:cNvPr id="0" name=""/>
        <dsp:cNvSpPr/>
      </dsp:nvSpPr>
      <dsp:spPr>
        <a:xfrm>
          <a:off x="1796853" y="1090070"/>
          <a:ext cx="2716126" cy="1453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测试完成生成账单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上月</a:t>
          </a:r>
          <a:r>
            <a:rPr lang="en-US" altLang="zh-CN" sz="2000" kern="1200" dirty="0" smtClean="0"/>
            <a:t>23</a:t>
          </a:r>
          <a:r>
            <a:rPr lang="zh-CN" altLang="en-US" sz="2000" kern="1200" dirty="0" smtClean="0"/>
            <a:t>号</a:t>
          </a:r>
          <a:r>
            <a:rPr lang="en-US" altLang="zh-CN" sz="2000" kern="1200" dirty="0" smtClean="0"/>
            <a:t>00:00</a:t>
          </a:r>
          <a:r>
            <a:rPr lang="zh-CN" altLang="en-US" sz="2000" kern="1200" dirty="0" smtClean="0"/>
            <a:t>～本月</a:t>
          </a:r>
          <a:r>
            <a:rPr lang="en-US" altLang="zh-CN" sz="2000" kern="1200" dirty="0" smtClean="0"/>
            <a:t>22</a:t>
          </a:r>
          <a:r>
            <a:rPr lang="zh-CN" altLang="en-US" sz="2000" kern="1200" dirty="0" smtClean="0"/>
            <a:t>号</a:t>
          </a:r>
          <a:r>
            <a:rPr lang="en-US" altLang="zh-CN" sz="2000" kern="1200" dirty="0" smtClean="0"/>
            <a:t>23:59</a:t>
          </a:r>
          <a:endParaRPr lang="zh-CN" altLang="en-US" sz="2000" kern="1200" dirty="0"/>
        </a:p>
      </dsp:txBody>
      <dsp:txXfrm>
        <a:off x="1867803" y="1161020"/>
        <a:ext cx="2574226" cy="1311526"/>
      </dsp:txXfrm>
    </dsp:sp>
    <dsp:sp modelId="{5424B990-2CB2-4989-9610-D649D0ABCDD4}">
      <dsp:nvSpPr>
        <dsp:cNvPr id="0" name=""/>
        <dsp:cNvSpPr/>
      </dsp:nvSpPr>
      <dsp:spPr>
        <a:xfrm>
          <a:off x="4698395" y="1090070"/>
          <a:ext cx="2716126" cy="1453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用户确认</a:t>
          </a:r>
          <a:r>
            <a:rPr lang="en-US" altLang="zh-CN" sz="2000" kern="1200" dirty="0" smtClean="0"/>
            <a:t>/</a:t>
          </a:r>
          <a:r>
            <a:rPr lang="zh-CN" altLang="en-US" sz="2000" kern="1200" dirty="0" smtClean="0"/>
            <a:t>质疑测试费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23</a:t>
          </a:r>
          <a:r>
            <a:rPr lang="zh-CN" altLang="en-US" sz="2000" kern="1200" dirty="0" smtClean="0"/>
            <a:t>号</a:t>
          </a:r>
          <a:r>
            <a:rPr lang="en-US" altLang="zh-CN" sz="2000" kern="1200" dirty="0" smtClean="0"/>
            <a:t>00:00</a:t>
          </a:r>
          <a:r>
            <a:rPr lang="zh-CN" altLang="en-US" sz="2000" kern="1200" dirty="0" smtClean="0"/>
            <a:t>～</a:t>
          </a:r>
          <a:r>
            <a:rPr lang="en-US" altLang="zh-CN" sz="2000" kern="1200" dirty="0" smtClean="0"/>
            <a:t>25</a:t>
          </a:r>
          <a:r>
            <a:rPr lang="zh-CN" altLang="en-US" sz="2000" kern="1200" dirty="0" smtClean="0"/>
            <a:t>号</a:t>
          </a:r>
          <a:r>
            <a:rPr lang="en-US" altLang="zh-CN" sz="2000" kern="1200" dirty="0" smtClean="0"/>
            <a:t>23:59</a:t>
          </a:r>
          <a:endParaRPr lang="zh-CN" altLang="en-US" sz="2000" kern="1200" dirty="0"/>
        </a:p>
      </dsp:txBody>
      <dsp:txXfrm>
        <a:off x="4769345" y="1161020"/>
        <a:ext cx="2574226" cy="1311526"/>
      </dsp:txXfrm>
    </dsp:sp>
    <dsp:sp modelId="{8025F4A8-D61F-4AB2-B698-0D457C04BD68}">
      <dsp:nvSpPr>
        <dsp:cNvPr id="0" name=""/>
        <dsp:cNvSpPr/>
      </dsp:nvSpPr>
      <dsp:spPr>
        <a:xfrm>
          <a:off x="7599936" y="1090070"/>
          <a:ext cx="1959902" cy="1453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主用户指定经费卡号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28</a:t>
          </a:r>
          <a:r>
            <a:rPr lang="zh-CN" altLang="en-US" sz="2000" kern="1200" dirty="0" smtClean="0"/>
            <a:t>号</a:t>
          </a:r>
          <a:r>
            <a:rPr lang="en-US" altLang="zh-CN" sz="2000" kern="1200" dirty="0" smtClean="0"/>
            <a:t>23:59</a:t>
          </a:r>
          <a:r>
            <a:rPr lang="zh-CN" altLang="en-US" sz="2000" kern="1200" dirty="0" smtClean="0"/>
            <a:t>前</a:t>
          </a:r>
          <a:endParaRPr lang="zh-CN" altLang="en-US" sz="2000" kern="1200" dirty="0"/>
        </a:p>
      </dsp:txBody>
      <dsp:txXfrm>
        <a:off x="7670886" y="1161020"/>
        <a:ext cx="1818002" cy="1311526"/>
      </dsp:txXfrm>
    </dsp:sp>
    <dsp:sp modelId="{37047395-07D7-47D8-9ED4-D5709F25B235}">
      <dsp:nvSpPr>
        <dsp:cNvPr id="0" name=""/>
        <dsp:cNvSpPr/>
      </dsp:nvSpPr>
      <dsp:spPr>
        <a:xfrm>
          <a:off x="9745254" y="1081451"/>
          <a:ext cx="1531841" cy="14706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设备处统一提交财务扣款</a:t>
          </a:r>
          <a:endParaRPr lang="zh-CN" altLang="en-US" sz="2000" kern="1200" dirty="0"/>
        </a:p>
      </dsp:txBody>
      <dsp:txXfrm>
        <a:off x="9817046" y="1153243"/>
        <a:ext cx="1388257" cy="132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78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33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215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5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5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0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1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74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78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3769-6D0F-4385-A221-23ADC29DC31E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3EF6-90DA-42FD-82D7-9D741A3E1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44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zjuequip.zju.edu.c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086" y="-588723"/>
            <a:ext cx="12393086" cy="74467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55366" y="-635696"/>
            <a:ext cx="12501645" cy="7540668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44280" y="632636"/>
            <a:ext cx="10537188" cy="5592726"/>
          </a:xfrm>
          <a:prstGeom prst="rect">
            <a:avLst/>
          </a:prstGeom>
          <a:noFill/>
          <a:ln w="38100">
            <a:solidFill>
              <a:srgbClr val="F8E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4225" y="1827909"/>
            <a:ext cx="400110" cy="316368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zh-CN" altLang="en-US" sz="1400" spc="300" dirty="0" smtClean="0">
                <a:latin typeface="STZhongsong" charset="-122"/>
                <a:ea typeface="STZhongsong" charset="-122"/>
                <a:cs typeface="STZhongsong" charset="-122"/>
              </a:rPr>
              <a:t>  海纳</a:t>
            </a:r>
            <a:r>
              <a:rPr lang="zh-CN" altLang="en-US" sz="1400" spc="300" dirty="0">
                <a:latin typeface="STZhongsong" charset="-122"/>
                <a:ea typeface="STZhongsong" charset="-122"/>
                <a:cs typeface="STZhongsong" charset="-122"/>
              </a:rPr>
              <a:t>江河 </a:t>
            </a:r>
            <a:r>
              <a:rPr lang="zh-CN" altLang="en-US" sz="1400" spc="300" dirty="0" smtClean="0">
                <a:latin typeface="STZhongsong" charset="-122"/>
                <a:ea typeface="STZhongsong" charset="-122"/>
                <a:cs typeface="STZhongsong" charset="-122"/>
              </a:rPr>
              <a:t>    启</a:t>
            </a:r>
            <a:r>
              <a:rPr lang="zh-CN" altLang="en-US" sz="1400" spc="300" dirty="0">
                <a:latin typeface="STZhongsong" charset="-122"/>
                <a:ea typeface="STZhongsong" charset="-122"/>
                <a:cs typeface="STZhongsong" charset="-122"/>
              </a:rPr>
              <a:t>真厚</a:t>
            </a:r>
            <a:r>
              <a:rPr lang="zh-CN" altLang="en-US" sz="1400" spc="300" dirty="0" smtClean="0">
                <a:latin typeface="STZhongsong" charset="-122"/>
                <a:ea typeface="STZhongsong" charset="-122"/>
                <a:cs typeface="STZhongsong" charset="-122"/>
              </a:rPr>
              <a:t>德  </a:t>
            </a:r>
            <a:endParaRPr lang="zh-CN" altLang="en-US" sz="1400" spc="300" dirty="0">
              <a:latin typeface="STZhongsong" charset="-122"/>
              <a:ea typeface="STZhongsong" charset="-122"/>
              <a:cs typeface="STZhongsong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35" y="879701"/>
            <a:ext cx="1870321" cy="51872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39885" y="1978045"/>
            <a:ext cx="894603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</a:rPr>
              <a:t>新浙江大学仪器</a:t>
            </a:r>
            <a:r>
              <a:rPr lang="zh-CN" altLang="en-US" sz="6600" dirty="0" smtClean="0">
                <a:solidFill>
                  <a:schemeClr val="bg1"/>
                </a:solidFill>
              </a:rPr>
              <a:t>共享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6600" dirty="0" smtClean="0">
                <a:solidFill>
                  <a:schemeClr val="bg1"/>
                </a:solidFill>
              </a:rPr>
              <a:t>服务</a:t>
            </a:r>
            <a:r>
              <a:rPr lang="zh-CN" altLang="en-US" sz="6600" dirty="0">
                <a:solidFill>
                  <a:schemeClr val="bg1"/>
                </a:solidFill>
              </a:rPr>
              <a:t>平台用户培训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algn="ctr"/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主办单位：实验室与设备管理处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69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85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四、</a:t>
            </a:r>
            <a:r>
              <a:rPr lang="zh-CN" altLang="en-US" dirty="0"/>
              <a:t>从用户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申请成为主用户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2" y="1191541"/>
            <a:ext cx="11449050" cy="3724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084" y="5372100"/>
            <a:ext cx="1079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 校内从用户如有测试经费，可上传校园卡照片，联系院系实验室安全秘书或本单位实验室管理员审核，审核通过后再切换主用户身份操作。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01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五、校外用户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8200" y="1532427"/>
            <a:ext cx="102342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首次登陆步骤</a:t>
            </a:r>
            <a:endParaRPr lang="en-US" altLang="zh-CN" sz="2000" dirty="0" smtClean="0"/>
          </a:p>
          <a:p>
            <a:pPr marL="342900" indent="-342900">
              <a:buAutoNum type="arabicPeriod"/>
            </a:pPr>
            <a:r>
              <a:rPr lang="zh-CN" altLang="en-US" sz="2000" dirty="0" smtClean="0"/>
              <a:t>点击首页右上角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校外用户注册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注册账号，成为注册用户。但</a:t>
            </a:r>
            <a:r>
              <a:rPr lang="zh-CN" altLang="en-US" sz="2000" dirty="0"/>
              <a:t>注册用户还没有实验预约权限。</a:t>
            </a:r>
          </a:p>
          <a:p>
            <a:pPr marL="342900" indent="-342900">
              <a:buAutoNum type="arabicPeriod"/>
            </a:pPr>
            <a:endParaRPr lang="zh-CN" altLang="en-US" sz="2000" dirty="0"/>
          </a:p>
          <a:p>
            <a:pPr marL="342900" indent="-342900">
              <a:buAutoNum type="arabicPeriod"/>
            </a:pPr>
            <a:r>
              <a:rPr lang="zh-CN" altLang="en-US" sz="2000" dirty="0" smtClean="0"/>
              <a:t>步骤</a:t>
            </a:r>
            <a:r>
              <a:rPr lang="zh-CN" altLang="en-US" sz="2000" dirty="0"/>
              <a:t>二（可选），如果您本人承担测试费，可以申请成为系统主用户。请和进入本系统的校内实验室联系，提供所在单位介绍信等证明材料（电子版），并在网上申请成为主用户。经该实验室审核通过后即可具有主用户角色</a:t>
            </a:r>
            <a:r>
              <a:rPr lang="zh-CN" altLang="en-US" sz="2000" dirty="0" smtClean="0"/>
              <a:t>。成为主用户以后还需要实验室管理员在系统里登记合同信息，有合同金额才能预约仪器。主</a:t>
            </a:r>
            <a:r>
              <a:rPr lang="zh-CN" altLang="en-US" sz="2000" dirty="0"/>
              <a:t>用户信息将共享到本系统的其他所有实验室，但</a:t>
            </a:r>
            <a:r>
              <a:rPr lang="zh-CN" altLang="en-US" sz="2000" dirty="0">
                <a:solidFill>
                  <a:srgbClr val="FF0000"/>
                </a:solidFill>
              </a:rPr>
              <a:t>校外用户只能预约签订合同的实验室</a:t>
            </a:r>
            <a:r>
              <a:rPr lang="zh-CN" altLang="en-US" sz="2000" dirty="0" smtClean="0">
                <a:solidFill>
                  <a:srgbClr val="FF0000"/>
                </a:solidFill>
              </a:rPr>
              <a:t>及其财务账号相同实验室的仪器。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zh-CN" altLang="en-US" sz="2000" dirty="0"/>
          </a:p>
          <a:p>
            <a:pPr marL="342900" indent="-342900">
              <a:buAutoNum type="arabicPeriod"/>
            </a:pPr>
            <a:r>
              <a:rPr lang="zh-CN" altLang="en-US" sz="2000" dirty="0" smtClean="0"/>
              <a:t>步骤</a:t>
            </a:r>
            <a:r>
              <a:rPr lang="zh-CN" altLang="en-US" sz="2000" dirty="0"/>
              <a:t>二（可选），如果您使用其他主用户的测试费进行实验</a:t>
            </a:r>
            <a:r>
              <a:rPr lang="zh-CN" altLang="en-US" sz="2000" dirty="0" smtClean="0"/>
              <a:t>，可以</a:t>
            </a:r>
            <a:r>
              <a:rPr lang="zh-CN" altLang="en-US" sz="2000" dirty="0"/>
              <a:t>请该主用户在系统中直接将您添加为从用户。</a:t>
            </a:r>
          </a:p>
          <a:p>
            <a:pPr marL="342900" indent="-342900">
              <a:buAutoNum type="arabicPeriod"/>
            </a:pPr>
            <a:endParaRPr lang="zh-CN" altLang="en-US" sz="2000" dirty="0"/>
          </a:p>
          <a:p>
            <a:pPr marL="342900" indent="-342900">
              <a:buAutoNum type="arabicPeriod"/>
            </a:pPr>
            <a:r>
              <a:rPr lang="zh-CN" altLang="en-US" sz="2000" dirty="0"/>
              <a:t>成为主用户或者从用户之后即可进行实验预约。</a:t>
            </a:r>
            <a:endParaRPr lang="en-US" altLang="zh-CN" sz="2000" dirty="0" smtClean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23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</a:t>
            </a:r>
            <a:r>
              <a:rPr lang="zh-CN" altLang="en-US" dirty="0"/>
              <a:t>校外</a:t>
            </a:r>
            <a:r>
              <a:rPr lang="zh-CN" altLang="en-US" dirty="0" smtClean="0"/>
              <a:t>用户注册步骤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53" y="1813917"/>
            <a:ext cx="4143375" cy="1266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597" y="1444502"/>
            <a:ext cx="4133850" cy="23336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402874" y="2624600"/>
            <a:ext cx="975945" cy="469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33646" y="1978269"/>
            <a:ext cx="95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注册成功以后</a:t>
            </a:r>
            <a:endParaRPr lang="zh-CN" altLang="en-US" dirty="0"/>
          </a:p>
        </p:txBody>
      </p:sp>
      <p:sp>
        <p:nvSpPr>
          <p:cNvPr id="7" name="下箭头 6"/>
          <p:cNvSpPr/>
          <p:nvPr/>
        </p:nvSpPr>
        <p:spPr>
          <a:xfrm>
            <a:off x="8660421" y="4010576"/>
            <a:ext cx="56857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2826" y="4601810"/>
            <a:ext cx="1754523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实验室管理员进行合同登记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 rot="10800000">
            <a:off x="6017649" y="5416930"/>
            <a:ext cx="1459980" cy="519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695" y="5025541"/>
            <a:ext cx="1749669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切换为主用户身份进行操作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572" y="5157425"/>
            <a:ext cx="3894260" cy="12401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507415" y="4162029"/>
            <a:ext cx="2074985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实验室管理员审核校外用户申请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078" y="4523346"/>
            <a:ext cx="1914525" cy="200025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 rot="10800000">
            <a:off x="2563917" y="5157425"/>
            <a:ext cx="905608" cy="428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3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 用户功能</a:t>
            </a:r>
            <a:endParaRPr lang="zh-CN" altLang="en-US" dirty="0"/>
          </a:p>
        </p:txBody>
      </p:sp>
      <p:sp>
        <p:nvSpPr>
          <p:cNvPr id="3" name="内容占位符 3"/>
          <p:cNvSpPr txBox="1">
            <a:spLocks/>
          </p:cNvSpPr>
          <p:nvPr/>
        </p:nvSpPr>
        <p:spPr>
          <a:xfrm>
            <a:off x="1037347" y="1690688"/>
            <a:ext cx="7719792" cy="3596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 smtClean="0">
                <a:sym typeface="+mn-ea"/>
              </a:rPr>
              <a:t>主用户功能：</a:t>
            </a:r>
            <a:endParaRPr lang="en-US" altLang="zh-CN" b="1" dirty="0" smtClean="0">
              <a:sym typeface="+mn-ea"/>
            </a:endParaRPr>
          </a:p>
          <a:p>
            <a:r>
              <a:rPr lang="zh-CN" altLang="en-US" dirty="0" smtClean="0">
                <a:sym typeface="+mn-ea"/>
              </a:rPr>
              <a:t>从用户管理</a:t>
            </a:r>
            <a:endParaRPr lang="zh-CN" altLang="en-US" dirty="0" smtClean="0"/>
          </a:p>
          <a:p>
            <a:r>
              <a:rPr lang="zh-CN" altLang="en-US" dirty="0" smtClean="0">
                <a:sym typeface="+mn-ea"/>
              </a:rPr>
              <a:t>测试费管理</a:t>
            </a: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b="1" dirty="0">
                <a:sym typeface="+mn-ea"/>
              </a:rPr>
              <a:t>主</a:t>
            </a:r>
            <a:r>
              <a:rPr lang="zh-CN" altLang="en-US" b="1" dirty="0" smtClean="0">
                <a:sym typeface="+mn-ea"/>
              </a:rPr>
              <a:t>用户、从用户、校外用户共有功能：</a:t>
            </a:r>
            <a:endParaRPr lang="zh-CN" altLang="en-US" b="1" dirty="0" smtClean="0"/>
          </a:p>
          <a:p>
            <a:r>
              <a:rPr lang="zh-CN" altLang="en-US" dirty="0" smtClean="0">
                <a:sym typeface="+mn-ea"/>
              </a:rPr>
              <a:t>实验预约：</a:t>
            </a:r>
            <a:r>
              <a:rPr lang="zh-CN" altLang="en-US" dirty="0"/>
              <a:t>上机预约、送样</a:t>
            </a:r>
            <a:r>
              <a:rPr lang="zh-CN" altLang="en-US" dirty="0" smtClean="0"/>
              <a:t>预约</a:t>
            </a:r>
          </a:p>
          <a:p>
            <a:r>
              <a:rPr lang="zh-CN" altLang="en-US" dirty="0" smtClean="0">
                <a:sym typeface="+mn-ea"/>
              </a:rPr>
              <a:t>查询统计</a:t>
            </a:r>
          </a:p>
          <a:p>
            <a:r>
              <a:rPr lang="zh-CN" altLang="en-US" dirty="0" smtClean="0"/>
              <a:t>问答咨询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6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6.1 </a:t>
            </a:r>
            <a:r>
              <a:rPr lang="zh-CN" altLang="en-US" dirty="0"/>
              <a:t>实验</a:t>
            </a:r>
            <a:r>
              <a:rPr lang="zh-CN" altLang="en-US" dirty="0" smtClean="0"/>
              <a:t>预约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0" y="1355210"/>
            <a:ext cx="8059894" cy="1017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2819" y="2496107"/>
            <a:ext cx="822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在搜索框输入想查询的仪器或实验室点击相应的查询按钮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24454"/>
          <a:stretch/>
        </p:blipFill>
        <p:spPr>
          <a:xfrm>
            <a:off x="943159" y="2890132"/>
            <a:ext cx="7233688" cy="1726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581" y="4857887"/>
            <a:ext cx="7131844" cy="18723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70501" y="5593993"/>
            <a:ext cx="241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选择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我要预约</a:t>
            </a:r>
            <a:r>
              <a:rPr lang="en-US" altLang="zh-CN" sz="2000" dirty="0" smtClean="0"/>
              <a:t>】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8642839" y="1957226"/>
            <a:ext cx="29408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上机预约：不需仪器管理员审核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送样预约：送样单指定仪器管理员，由管理员分配使用仪器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1" y="612164"/>
            <a:ext cx="5753100" cy="56864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33846" y="1811215"/>
            <a:ext cx="38949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上机预约：直接在日历中选择合适的时间段，填写预约登记表，选择测试费来源即可。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       一般不需仪器管理员审核，符合条件的用户默认可以直接上机预约。管理员在预约时间未到之前可以修改上机时间或者退订。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78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4062" y="879231"/>
            <a:ext cx="1019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送样预约：送样预约需指定仪器管理员，由仪器管理员审核并安排测试仪器和时间。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9" y="2105798"/>
            <a:ext cx="5495925" cy="2828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108" y="1538681"/>
            <a:ext cx="3982882" cy="4666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4062" y="1354015"/>
            <a:ext cx="526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方法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：直接搜索实验室，选择“实验室送样预约”、选择委托的仪器管理员和测试费来源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154" y="1424353"/>
            <a:ext cx="5100667" cy="46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2514" y="791308"/>
            <a:ext cx="922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送样预约方法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：查找仪器名称，选择“委托实验”，后续操作同方法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523268"/>
            <a:ext cx="116395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 </a:t>
            </a:r>
            <a:r>
              <a:rPr lang="zh-CN" altLang="en-US" dirty="0" smtClean="0"/>
              <a:t>查询统计和问答咨询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15" y="1806574"/>
            <a:ext cx="2461847" cy="3473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398" y="4293211"/>
            <a:ext cx="4733925" cy="2105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544" y="2058108"/>
            <a:ext cx="2368061" cy="2052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07570" y="2668784"/>
            <a:ext cx="232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问答咨询板块：</a:t>
            </a:r>
            <a:endParaRPr lang="en-US" altLang="zh-CN" dirty="0" smtClean="0"/>
          </a:p>
          <a:p>
            <a:r>
              <a:rPr lang="zh-CN" altLang="en-US" dirty="0" smtClean="0"/>
              <a:t>可以提问也可以回答其他人的问题。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80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103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一、系统概况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38199" y="1397921"/>
            <a:ext cx="106709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浙江大学仪器共享服务平台  域名：</a:t>
            </a:r>
            <a:r>
              <a:rPr lang="en-US" altLang="zh-CN" dirty="0" smtClean="0">
                <a:hlinkClick r:id="rId2"/>
              </a:rPr>
              <a:t>http://zjuequip.zju.edu.cn</a:t>
            </a:r>
            <a:r>
              <a:rPr lang="en-US" altLang="zh-CN" dirty="0" smtClean="0"/>
              <a:t> 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</a:t>
            </a:r>
            <a:r>
              <a:rPr lang="zh-CN" altLang="en-US" dirty="0" smtClean="0"/>
              <a:t>校内外均可访问       适用</a:t>
            </a:r>
            <a:r>
              <a:rPr lang="zh-CN" altLang="en-US" dirty="0"/>
              <a:t>谷歌、</a:t>
            </a:r>
            <a:r>
              <a:rPr lang="en-US" altLang="zh-CN" dirty="0"/>
              <a:t>360</a:t>
            </a:r>
            <a:r>
              <a:rPr lang="zh-CN" altLang="en-US" dirty="0"/>
              <a:t>、</a:t>
            </a:r>
            <a:r>
              <a:rPr lang="en-US" altLang="zh-CN" dirty="0"/>
              <a:t>QQ</a:t>
            </a:r>
            <a:r>
              <a:rPr lang="zh-CN" altLang="en-US" dirty="0"/>
              <a:t>浏览器等，</a:t>
            </a:r>
            <a:r>
              <a:rPr lang="zh-CN" altLang="en-US" dirty="0" smtClean="0"/>
              <a:t>不建议使用</a:t>
            </a:r>
            <a:r>
              <a:rPr lang="en-US" altLang="zh-CN" dirty="0" smtClean="0"/>
              <a:t>IE</a:t>
            </a:r>
            <a:r>
              <a:rPr lang="zh-CN" altLang="en-US" dirty="0"/>
              <a:t>浏览器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621"/>
            <a:ext cx="5934112" cy="4108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39353" y="2662409"/>
            <a:ext cx="46863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特点：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</a:rPr>
              <a:t>	1. </a:t>
            </a:r>
            <a:r>
              <a:rPr lang="zh-CN" altLang="en-US" sz="2400" dirty="0" smtClean="0">
                <a:latin typeface="+mn-ea"/>
              </a:rPr>
              <a:t>校</a:t>
            </a:r>
            <a:r>
              <a:rPr lang="en-US" altLang="zh-CN" sz="2400" dirty="0" smtClean="0">
                <a:latin typeface="+mn-ea"/>
              </a:rPr>
              <a:t>-</a:t>
            </a:r>
            <a:r>
              <a:rPr lang="zh-CN" altLang="en-US" sz="2400" dirty="0" smtClean="0">
                <a:latin typeface="+mn-ea"/>
              </a:rPr>
              <a:t>院</a:t>
            </a:r>
            <a:r>
              <a:rPr lang="en-US" altLang="zh-CN" sz="2400" dirty="0" smtClean="0">
                <a:latin typeface="+mn-ea"/>
              </a:rPr>
              <a:t>-</a:t>
            </a:r>
            <a:r>
              <a:rPr lang="zh-CN" altLang="en-US" sz="2400" dirty="0" smtClean="0">
                <a:latin typeface="+mn-ea"/>
              </a:rPr>
              <a:t>实验室分级管理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</a:rPr>
              <a:t>	</a:t>
            </a:r>
            <a:r>
              <a:rPr lang="en-US" altLang="zh-CN" sz="2400" dirty="0" smtClean="0">
                <a:latin typeface="+mn-ea"/>
              </a:rPr>
              <a:t>2.</a:t>
            </a:r>
            <a:r>
              <a:rPr lang="zh-CN" altLang="en-US" sz="2400" dirty="0" smtClean="0">
                <a:latin typeface="+mn-ea"/>
              </a:rPr>
              <a:t>与学校统一身份认证、资产管理系统、财务系统对接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</a:rPr>
              <a:t>	</a:t>
            </a:r>
            <a:r>
              <a:rPr lang="en-US" altLang="zh-CN" sz="2400" dirty="0" smtClean="0">
                <a:latin typeface="+mn-ea"/>
              </a:rPr>
              <a:t>3. </a:t>
            </a:r>
            <a:r>
              <a:rPr lang="zh-CN" altLang="en-US" sz="2400" dirty="0" smtClean="0">
                <a:latin typeface="+mn-ea"/>
              </a:rPr>
              <a:t>预约设置灵活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</a:rPr>
              <a:t>	4. </a:t>
            </a:r>
            <a:r>
              <a:rPr lang="zh-CN" altLang="en-US" sz="2400" dirty="0" smtClean="0">
                <a:latin typeface="+mn-ea"/>
              </a:rPr>
              <a:t>软件客户端实时监控</a:t>
            </a:r>
            <a:endParaRPr lang="en-US" altLang="zh-CN" sz="2400" dirty="0" smtClean="0"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8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2854" y="483577"/>
            <a:ext cx="523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二、用户身份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940778" y="1468316"/>
            <a:ext cx="97330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        主</a:t>
            </a:r>
            <a:r>
              <a:rPr lang="zh-CN" altLang="en-US" sz="2000" dirty="0"/>
              <a:t>用户承担本人及其从用户的测试费用。只有成为主用户或从用户才能网上预约（上机预约和送样预约），“注册用户”不可以预约。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主用户：校</a:t>
            </a:r>
            <a:r>
              <a:rPr lang="zh-CN" altLang="en-US" sz="2000" dirty="0" smtClean="0"/>
              <a:t>内事业编制教职工（包括国际校区、附属医院、博士后）缺省</a:t>
            </a:r>
            <a:r>
              <a:rPr lang="zh-CN" altLang="en-US" sz="2000" dirty="0"/>
              <a:t>为主用户。主用户必须设定缺省财务账号。系统采用月结算模式，自动统计测试费用并发送邮件通知。账单确认日后，</a:t>
            </a:r>
            <a:r>
              <a:rPr lang="zh-CN" altLang="en-US" sz="2000" dirty="0" smtClean="0"/>
              <a:t>学校设备处</a:t>
            </a:r>
            <a:r>
              <a:rPr lang="zh-CN" altLang="en-US" sz="2000" dirty="0"/>
              <a:t>统一办理财务扣款手续，自动从主用户财务账号中扣款。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从用户：校内学生</a:t>
            </a:r>
            <a:r>
              <a:rPr lang="zh-CN" altLang="en-US" sz="2000" dirty="0" smtClean="0"/>
              <a:t>、非在编教工等缺省</a:t>
            </a:r>
            <a:r>
              <a:rPr lang="zh-CN" altLang="en-US" sz="2000" dirty="0"/>
              <a:t>为从用户（可用测试费额度缺省为</a:t>
            </a:r>
            <a:r>
              <a:rPr lang="en-US" altLang="zh-CN" sz="2000" dirty="0"/>
              <a:t>0</a:t>
            </a:r>
            <a:r>
              <a:rPr lang="zh-CN" altLang="en-US" sz="2000" dirty="0"/>
              <a:t>）。请联系现有主用户（校内外均可）将您关联为从用户并分配测试费额度（须大于</a:t>
            </a:r>
            <a:r>
              <a:rPr lang="en-US" altLang="zh-CN" sz="2000" dirty="0"/>
              <a:t>0</a:t>
            </a:r>
            <a:r>
              <a:rPr lang="zh-CN" altLang="en-US" sz="2000" dirty="0"/>
              <a:t>）。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校外用户：需要首先成为“注册用户”，然后成为主用户或从用户</a:t>
            </a:r>
          </a:p>
        </p:txBody>
      </p:sp>
    </p:spTree>
    <p:extLst>
      <p:ext uri="{BB962C8B-B14F-4D97-AF65-F5344CB8AC3E}">
        <p14:creationId xmlns:p14="http://schemas.microsoft.com/office/powerpoint/2010/main" val="20786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三、主用户操作</a:t>
            </a:r>
            <a:r>
              <a:rPr lang="zh-CN" altLang="en-US" dirty="0"/>
              <a:t>步骤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7491" y="1608993"/>
            <a:ext cx="9020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首次登录系统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 smtClean="0"/>
              <a:t>）登记</a:t>
            </a:r>
            <a:r>
              <a:rPr lang="zh-CN" altLang="en-US" sz="2400" dirty="0"/>
              <a:t>您的邮件地址、手机号码、固定电话。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 smtClean="0"/>
              <a:t>）在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测试费管理</a:t>
            </a:r>
            <a:r>
              <a:rPr lang="en-US" altLang="zh-CN" sz="2400" dirty="0" smtClean="0"/>
              <a:t>】—【</a:t>
            </a:r>
            <a:r>
              <a:rPr lang="zh-CN" altLang="en-US" sz="2400" dirty="0" smtClean="0"/>
              <a:t>缺省财务账号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中设置</a:t>
            </a:r>
            <a:r>
              <a:rPr lang="zh-CN" altLang="en-US" sz="2400" dirty="0"/>
              <a:t>缺省财务账号</a:t>
            </a:r>
            <a:r>
              <a:rPr lang="zh-CN" altLang="en-US" sz="2400" dirty="0" smtClean="0"/>
              <a:t>。</a:t>
            </a:r>
            <a:r>
              <a:rPr lang="zh-CN" altLang="zh-CN" sz="2400" dirty="0"/>
              <a:t>设置财务账号中测试费的额度以及使用</a:t>
            </a:r>
            <a:r>
              <a:rPr lang="zh-CN" altLang="zh-CN" sz="2400" dirty="0" smtClean="0"/>
              <a:t>优先级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91" y="4046760"/>
            <a:ext cx="77057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447" y="118334"/>
            <a:ext cx="10515600" cy="1325563"/>
          </a:xfrm>
        </p:spPr>
        <p:txBody>
          <a:bodyPr/>
          <a:lstStyle/>
          <a:p>
            <a:r>
              <a:rPr lang="zh-CN" altLang="en-US" dirty="0"/>
              <a:t>三、主用户</a:t>
            </a:r>
            <a:r>
              <a:rPr lang="zh-CN" altLang="en-US" dirty="0" smtClean="0"/>
              <a:t>操作</a:t>
            </a:r>
            <a:r>
              <a:rPr lang="zh-CN" altLang="en-US" dirty="0"/>
              <a:t>步骤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2855" y="1268464"/>
            <a:ext cx="8713177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）从用户管理：添加从用户并设置测试经费项目号及使用额度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98" y="1850494"/>
            <a:ext cx="10525125" cy="1952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994304"/>
            <a:ext cx="4781550" cy="26479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84924" y="4385149"/>
            <a:ext cx="16914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）主用户自检</a:t>
            </a:r>
          </a:p>
        </p:txBody>
      </p:sp>
    </p:spTree>
    <p:extLst>
      <p:ext uri="{BB962C8B-B14F-4D97-AF65-F5344CB8AC3E}">
        <p14:creationId xmlns:p14="http://schemas.microsoft.com/office/powerpoint/2010/main" val="38985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392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3.1 </a:t>
            </a:r>
            <a:r>
              <a:rPr lang="zh-CN" altLang="en-US" dirty="0" smtClean="0"/>
              <a:t>从用户管理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5107" y="1249563"/>
            <a:ext cx="1027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【</a:t>
            </a:r>
            <a:r>
              <a:rPr lang="zh-CN" altLang="zh-CN" dirty="0" smtClean="0"/>
              <a:t>现有成员</a:t>
            </a:r>
            <a:r>
              <a:rPr lang="en-US" altLang="zh-CN" dirty="0" smtClean="0"/>
              <a:t>】</a:t>
            </a:r>
            <a:r>
              <a:rPr lang="zh-CN" altLang="zh-CN" dirty="0" smtClean="0"/>
              <a:t>标签</a:t>
            </a:r>
            <a:r>
              <a:rPr lang="zh-CN" altLang="zh-CN" dirty="0"/>
              <a:t>页显示的是当前主用户的相关从用户列表，可以“添加成员”、“查看”实验记录、“估算费用”、“解除关系”，可以“详细设置”从用户的</a:t>
            </a:r>
            <a:r>
              <a:rPr lang="zh-CN" altLang="zh-CN" dirty="0" smtClean="0"/>
              <a:t>测试</a:t>
            </a:r>
            <a:r>
              <a:rPr lang="zh-CN" altLang="en-US" dirty="0" smtClean="0"/>
              <a:t>费扣款账号、</a:t>
            </a:r>
            <a:r>
              <a:rPr lang="zh-CN" altLang="zh-CN" dirty="0" smtClean="0"/>
              <a:t>额度</a:t>
            </a:r>
            <a:r>
              <a:rPr lang="zh-CN" altLang="en-US" dirty="0" smtClean="0"/>
              <a:t>、有效期</a:t>
            </a:r>
            <a:r>
              <a:rPr lang="zh-CN" altLang="zh-CN" dirty="0" smtClean="0"/>
              <a:t>等</a:t>
            </a:r>
            <a:r>
              <a:rPr lang="zh-CN" altLang="zh-CN" dirty="0"/>
              <a:t>信息。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97" y="1979394"/>
            <a:ext cx="11469874" cy="1871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952" y="5057177"/>
            <a:ext cx="4800600" cy="1485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9775" y="3992208"/>
            <a:ext cx="10588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成员管理委托授权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功能可将从用户名单维护委托给他人，比如科研助理等。被委托人登陆自己的账户后可在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授权管理从用户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功能中管理委托人的从用户名单，</a:t>
            </a:r>
            <a:r>
              <a:rPr lang="zh-CN" altLang="zh-CN" dirty="0"/>
              <a:t>代管用户可以“添加成员”、“查看”实验记录、“解除关系”，可以“详细设置”从用户的测试额度等信息。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4744088"/>
            <a:ext cx="1819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5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</a:t>
            </a:r>
            <a:r>
              <a:rPr lang="zh-CN" altLang="en-US" dirty="0" smtClean="0"/>
              <a:t>测试费管理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251602810"/>
              </p:ext>
            </p:extLst>
          </p:nvPr>
        </p:nvGraphicFramePr>
        <p:xfrm>
          <a:off x="679938" y="1615440"/>
          <a:ext cx="11277600" cy="363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586045" y="4541121"/>
            <a:ext cx="2010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如果过期未确认，系统将自动确认</a:t>
            </a:r>
          </a:p>
        </p:txBody>
      </p:sp>
      <p:sp>
        <p:nvSpPr>
          <p:cNvPr id="6" name="矩形 5"/>
          <p:cNvSpPr/>
          <p:nvPr/>
        </p:nvSpPr>
        <p:spPr>
          <a:xfrm>
            <a:off x="8138747" y="4587287"/>
            <a:ext cx="2511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过期未付，系统将自动从缺省财务账号中扣款，余额不足则不能预约</a:t>
            </a:r>
          </a:p>
        </p:txBody>
      </p:sp>
    </p:spTree>
    <p:extLst>
      <p:ext uri="{BB962C8B-B14F-4D97-AF65-F5344CB8AC3E}">
        <p14:creationId xmlns:p14="http://schemas.microsoft.com/office/powerpoint/2010/main" val="324763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446" y="154109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3.2 </a:t>
            </a:r>
            <a:r>
              <a:rPr lang="zh-CN" altLang="en-US" dirty="0"/>
              <a:t>测试费管理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5446" y="1420690"/>
            <a:ext cx="10243038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未出账单</a:t>
            </a:r>
            <a:r>
              <a:rPr lang="en-US" altLang="zh-CN" dirty="0" smtClean="0"/>
              <a:t>】</a:t>
            </a:r>
            <a:r>
              <a:rPr lang="zh-CN" altLang="zh-CN" dirty="0" smtClean="0"/>
              <a:t>标签</a:t>
            </a:r>
            <a:r>
              <a:rPr lang="zh-CN" altLang="zh-CN" dirty="0"/>
              <a:t>页显示的是从上月</a:t>
            </a:r>
            <a:r>
              <a:rPr lang="en-US" altLang="zh-CN" dirty="0"/>
              <a:t>23</a:t>
            </a:r>
            <a:r>
              <a:rPr lang="zh-CN" altLang="zh-CN" dirty="0"/>
              <a:t>日开始截止到本月</a:t>
            </a:r>
            <a:r>
              <a:rPr lang="en-US" altLang="zh-CN" dirty="0"/>
              <a:t>22</a:t>
            </a:r>
            <a:r>
              <a:rPr lang="zh-CN" altLang="zh-CN" dirty="0"/>
              <a:t>日在所有实验室完成费用登记但没有生成账单的测试记录（包含从用户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【</a:t>
            </a:r>
            <a:r>
              <a:rPr lang="zh-CN" altLang="zh-CN" dirty="0" smtClean="0"/>
              <a:t>已</a:t>
            </a:r>
            <a:r>
              <a:rPr lang="zh-CN" altLang="zh-CN" dirty="0"/>
              <a:t>出</a:t>
            </a:r>
            <a:r>
              <a:rPr lang="zh-CN" altLang="zh-CN" dirty="0" smtClean="0"/>
              <a:t>账单</a:t>
            </a:r>
            <a:r>
              <a:rPr lang="en-US" altLang="zh-CN" dirty="0" smtClean="0"/>
              <a:t>】</a:t>
            </a:r>
            <a:r>
              <a:rPr lang="zh-CN" altLang="zh-CN" dirty="0" smtClean="0"/>
              <a:t>标签</a:t>
            </a:r>
            <a:r>
              <a:rPr lang="zh-CN" altLang="zh-CN" dirty="0"/>
              <a:t>页显示的是上月</a:t>
            </a:r>
            <a:r>
              <a:rPr lang="en-US" altLang="zh-CN" dirty="0"/>
              <a:t>23</a:t>
            </a:r>
            <a:r>
              <a:rPr lang="zh-CN" altLang="zh-CN" dirty="0"/>
              <a:t>日之前生成的各月实验记录的</a:t>
            </a:r>
            <a:r>
              <a:rPr lang="zh-CN" altLang="zh-CN" dirty="0" smtClean="0"/>
              <a:t>账单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财务账号使用授权</a:t>
            </a:r>
            <a:r>
              <a:rPr lang="en-US" altLang="zh-CN" dirty="0" smtClean="0"/>
              <a:t>】</a:t>
            </a:r>
            <a:r>
              <a:rPr lang="zh-CN" altLang="en-US" dirty="0"/>
              <a:t>标签页是被授权的其他主用户（课题负责人）</a:t>
            </a:r>
            <a:r>
              <a:rPr lang="zh-CN" altLang="en-US" dirty="0" smtClean="0"/>
              <a:t>列表。可以</a:t>
            </a:r>
            <a:r>
              <a:rPr lang="zh-CN" altLang="en-US" dirty="0"/>
              <a:t>“修改”、“删除”授权信息，可以</a:t>
            </a:r>
            <a:r>
              <a:rPr lang="zh-CN" altLang="en-US" dirty="0" smtClean="0"/>
              <a:t>“授权” 新</a:t>
            </a:r>
            <a:r>
              <a:rPr lang="zh-CN" altLang="en-US" dirty="0"/>
              <a:t>的主</a:t>
            </a:r>
            <a:r>
              <a:rPr lang="zh-CN" altLang="en-US" dirty="0" smtClean="0"/>
              <a:t>用户。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【</a:t>
            </a:r>
            <a:r>
              <a:rPr lang="zh-CN" altLang="en-US" dirty="0">
                <a:solidFill>
                  <a:srgbClr val="FF0000"/>
                </a:solidFill>
              </a:rPr>
              <a:t>财务账号使用授权</a:t>
            </a:r>
            <a:r>
              <a:rPr lang="en-US" altLang="zh-CN" dirty="0">
                <a:solidFill>
                  <a:srgbClr val="FF0000"/>
                </a:solidFill>
              </a:rPr>
              <a:t>】</a:t>
            </a:r>
            <a:r>
              <a:rPr lang="zh-CN" altLang="en-US" dirty="0" smtClean="0">
                <a:solidFill>
                  <a:srgbClr val="FF0000"/>
                </a:solidFill>
              </a:rPr>
              <a:t>等同于将经费授权给其他人使用。被授权的其他主用户可以指定该财务账号用于账单结算。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财务</a:t>
            </a:r>
            <a:r>
              <a:rPr lang="zh-CN" altLang="en-US" dirty="0"/>
              <a:t>账号代管</a:t>
            </a:r>
            <a:r>
              <a:rPr lang="zh-CN" altLang="en-US" dirty="0" smtClean="0"/>
              <a:t>授权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标签</a:t>
            </a:r>
            <a:r>
              <a:rPr lang="zh-CN" altLang="en-US" dirty="0"/>
              <a:t>页显示的是授权代管财务账号的人员</a:t>
            </a:r>
            <a:r>
              <a:rPr lang="zh-CN" altLang="en-US" dirty="0" smtClean="0"/>
              <a:t>列表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【</a:t>
            </a:r>
            <a:r>
              <a:rPr lang="zh-CN" altLang="en-US" dirty="0">
                <a:solidFill>
                  <a:srgbClr val="FF0000"/>
                </a:solidFill>
              </a:rPr>
              <a:t>财务账号代管授权</a:t>
            </a:r>
            <a:r>
              <a:rPr lang="en-US" altLang="zh-CN" dirty="0" smtClean="0">
                <a:solidFill>
                  <a:srgbClr val="FF0000"/>
                </a:solidFill>
              </a:rPr>
              <a:t>】</a:t>
            </a:r>
            <a:r>
              <a:rPr lang="zh-CN" altLang="en-US" dirty="0" smtClean="0">
                <a:solidFill>
                  <a:srgbClr val="FF0000"/>
                </a:solidFill>
              </a:rPr>
              <a:t>是授权</a:t>
            </a:r>
            <a:r>
              <a:rPr lang="zh-CN" altLang="en-US" dirty="0">
                <a:solidFill>
                  <a:srgbClr val="FF0000"/>
                </a:solidFill>
              </a:rPr>
              <a:t>其他主用户（课题负责人）或从用户（如科研助理）管理自己的财务账号（包括设置缺省财务账号、账单支付、账号使用授权等）</a:t>
            </a:r>
          </a:p>
        </p:txBody>
      </p:sp>
    </p:spTree>
    <p:extLst>
      <p:ext uri="{BB962C8B-B14F-4D97-AF65-F5344CB8AC3E}">
        <p14:creationId xmlns:p14="http://schemas.microsoft.com/office/powerpoint/2010/main" val="24193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en-US" dirty="0" smtClean="0"/>
              <a:t>、从用户操作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38200" y="1500595"/>
            <a:ext cx="10750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首次登陆系统操作步骤</a:t>
            </a:r>
            <a:endParaRPr lang="en-US" altLang="zh-CN" sz="2400" dirty="0" smtClean="0"/>
          </a:p>
          <a:p>
            <a:r>
              <a:rPr lang="en-US" altLang="zh-CN" sz="2400" dirty="0" smtClean="0"/>
              <a:t>1. </a:t>
            </a:r>
            <a:r>
              <a:rPr lang="zh-CN" altLang="en-US" sz="2400" dirty="0" smtClean="0"/>
              <a:t>登记</a:t>
            </a:r>
            <a:r>
              <a:rPr lang="zh-CN" altLang="en-US" sz="2400" dirty="0"/>
              <a:t>您的邮件地址、手机号码、固定电话。</a:t>
            </a:r>
          </a:p>
          <a:p>
            <a:r>
              <a:rPr lang="en-US" altLang="zh-CN" sz="2400" dirty="0" smtClean="0"/>
              <a:t>2. </a:t>
            </a:r>
            <a:r>
              <a:rPr lang="zh-CN" altLang="en-US" sz="2400" dirty="0" smtClean="0"/>
              <a:t>联系主用户关联并分配测试费额度；如有测试经费可直接申请成为主用户</a:t>
            </a:r>
            <a:endParaRPr lang="en-US" altLang="zh-CN" sz="2400" dirty="0" smtClean="0"/>
          </a:p>
          <a:p>
            <a:r>
              <a:rPr lang="en-US" altLang="zh-CN" sz="2400" dirty="0" smtClean="0"/>
              <a:t>3. </a:t>
            </a:r>
            <a:r>
              <a:rPr lang="zh-CN" altLang="en-US" sz="2400" dirty="0" smtClean="0"/>
              <a:t>可正常预约使用仪器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592" y="3455377"/>
            <a:ext cx="2807646" cy="32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1279</Words>
  <Application>Microsoft Office PowerPoint</Application>
  <PresentationFormat>宽屏</PresentationFormat>
  <Paragraphs>91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STZhongsong</vt:lpstr>
      <vt:lpstr>Arial</vt:lpstr>
      <vt:lpstr>Wingdings</vt:lpstr>
      <vt:lpstr>Office 主题​​</vt:lpstr>
      <vt:lpstr>PowerPoint 演示文稿</vt:lpstr>
      <vt:lpstr>一、系统概况</vt:lpstr>
      <vt:lpstr>PowerPoint 演示文稿</vt:lpstr>
      <vt:lpstr>三、主用户操作步骤</vt:lpstr>
      <vt:lpstr>三、主用户操作步骤</vt:lpstr>
      <vt:lpstr>3.1 从用户管理</vt:lpstr>
      <vt:lpstr>3.2 测试费管理</vt:lpstr>
      <vt:lpstr>3.2 测试费管理</vt:lpstr>
      <vt:lpstr>四、从用户操作</vt:lpstr>
      <vt:lpstr>四、从用户操作——申请成为主用户</vt:lpstr>
      <vt:lpstr>五、校外用户</vt:lpstr>
      <vt:lpstr>五、校外用户注册步骤</vt:lpstr>
      <vt:lpstr>六、 用户功能</vt:lpstr>
      <vt:lpstr>6.1 实验预约</vt:lpstr>
      <vt:lpstr>PowerPoint 演示文稿</vt:lpstr>
      <vt:lpstr>PowerPoint 演示文稿</vt:lpstr>
      <vt:lpstr>PowerPoint 演示文稿</vt:lpstr>
      <vt:lpstr>6.2 查询统计和问答咨询</vt:lpstr>
    </vt:vector>
  </TitlesOfParts>
  <Company>浙江大学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新浙江大学仪器共享服务平台用户培训</dc:title>
  <dc:creator>沈舒敏</dc:creator>
  <cp:lastModifiedBy>沈舒敏</cp:lastModifiedBy>
  <cp:revision>61</cp:revision>
  <dcterms:created xsi:type="dcterms:W3CDTF">2021-01-08T02:04:33Z</dcterms:created>
  <dcterms:modified xsi:type="dcterms:W3CDTF">2021-01-21T08:50:49Z</dcterms:modified>
</cp:coreProperties>
</file>