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0" r:id="rId3"/>
    <p:sldId id="258" r:id="rId4"/>
    <p:sldId id="256" r:id="rId5"/>
    <p:sldId id="259" r:id="rId6"/>
    <p:sldId id="262" r:id="rId7"/>
    <p:sldId id="257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32363-8019-4CC4-8875-79445A10FC85}" type="datetimeFigureOut">
              <a:rPr lang="zh-CN" altLang="en-US" smtClean="0"/>
              <a:pPr/>
              <a:t>2013-12-16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86826-8442-46E4-B343-3D7E7034F0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86826-8442-46E4-B343-3D7E7034F06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EF7E-E097-4E11-A46F-70922881B2E6}" type="datetimeFigureOut">
              <a:rPr lang="zh-CN" altLang="en-US" smtClean="0"/>
              <a:pPr/>
              <a:t>2013-12-16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F07-D11C-44AB-A58B-3FB1461A78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EF7E-E097-4E11-A46F-70922881B2E6}" type="datetimeFigureOut">
              <a:rPr lang="zh-CN" altLang="en-US" smtClean="0"/>
              <a:pPr/>
              <a:t>2013-12-16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F07-D11C-44AB-A58B-3FB1461A78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EF7E-E097-4E11-A46F-70922881B2E6}" type="datetimeFigureOut">
              <a:rPr lang="zh-CN" altLang="en-US" smtClean="0"/>
              <a:pPr/>
              <a:t>2013-12-16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F07-D11C-44AB-A58B-3FB1461A78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EF7E-E097-4E11-A46F-70922881B2E6}" type="datetimeFigureOut">
              <a:rPr lang="zh-CN" altLang="en-US" smtClean="0"/>
              <a:pPr/>
              <a:t>2013-12-16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F07-D11C-44AB-A58B-3FB1461A78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EF7E-E097-4E11-A46F-70922881B2E6}" type="datetimeFigureOut">
              <a:rPr lang="zh-CN" altLang="en-US" smtClean="0"/>
              <a:pPr/>
              <a:t>2013-12-16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F07-D11C-44AB-A58B-3FB1461A78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EF7E-E097-4E11-A46F-70922881B2E6}" type="datetimeFigureOut">
              <a:rPr lang="zh-CN" altLang="en-US" smtClean="0"/>
              <a:pPr/>
              <a:t>2013-12-16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F07-D11C-44AB-A58B-3FB1461A78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EF7E-E097-4E11-A46F-70922881B2E6}" type="datetimeFigureOut">
              <a:rPr lang="zh-CN" altLang="en-US" smtClean="0"/>
              <a:pPr/>
              <a:t>2013-12-16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F07-D11C-44AB-A58B-3FB1461A78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EF7E-E097-4E11-A46F-70922881B2E6}" type="datetimeFigureOut">
              <a:rPr lang="zh-CN" altLang="en-US" smtClean="0"/>
              <a:pPr/>
              <a:t>2013-12-16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F07-D11C-44AB-A58B-3FB1461A78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EF7E-E097-4E11-A46F-70922881B2E6}" type="datetimeFigureOut">
              <a:rPr lang="zh-CN" altLang="en-US" smtClean="0"/>
              <a:pPr/>
              <a:t>2013-12-16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F07-D11C-44AB-A58B-3FB1461A78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EF7E-E097-4E11-A46F-70922881B2E6}" type="datetimeFigureOut">
              <a:rPr lang="zh-CN" altLang="en-US" smtClean="0"/>
              <a:pPr/>
              <a:t>2013-12-16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F07-D11C-44AB-A58B-3FB1461A78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EEF7E-E097-4E11-A46F-70922881B2E6}" type="datetimeFigureOut">
              <a:rPr lang="zh-CN" altLang="en-US" smtClean="0"/>
              <a:pPr/>
              <a:t>2013-12-16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EF07-D11C-44AB-A58B-3FB1461A78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EEF7E-E097-4E11-A46F-70922881B2E6}" type="datetimeFigureOut">
              <a:rPr lang="zh-CN" altLang="en-US" smtClean="0"/>
              <a:pPr/>
              <a:t>2013-12-16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EF07-D11C-44AB-A58B-3FB1461A78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6600" b="1" dirty="0" smtClean="0">
                <a:ea typeface="黑体" pitchFamily="2" charset="-122"/>
              </a:rPr>
              <a:t>  树立安全防护意识</a:t>
            </a:r>
            <a:br>
              <a:rPr lang="zh-CN" altLang="en-US" sz="6600" b="1" dirty="0" smtClean="0">
                <a:ea typeface="黑体" pitchFamily="2" charset="-122"/>
              </a:rPr>
            </a:br>
            <a:r>
              <a:rPr lang="zh-CN" altLang="en-US" sz="6600" b="1" dirty="0" smtClean="0">
                <a:ea typeface="黑体" pitchFamily="2" charset="-122"/>
              </a:rPr>
              <a:t>养成良好实验习惯</a:t>
            </a:r>
            <a:endParaRPr lang="en-US" altLang="zh-CN" sz="6600" b="1" dirty="0" smtClean="0">
              <a:ea typeface="黑体" pitchFamily="2" charset="-122"/>
            </a:endParaRPr>
          </a:p>
          <a:p>
            <a:pPr>
              <a:buNone/>
            </a:pPr>
            <a:r>
              <a:rPr lang="en-US" altLang="zh-CN" sz="6600" b="1" dirty="0" smtClean="0">
                <a:ea typeface="黑体" pitchFamily="2" charset="-122"/>
              </a:rPr>
              <a:t>               </a:t>
            </a:r>
            <a:r>
              <a:rPr lang="zh-CN" altLang="en-US" sz="6600" b="1" dirty="0" smtClean="0">
                <a:ea typeface="黑体" pitchFamily="2" charset="-122"/>
              </a:rPr>
              <a:t>（二）</a:t>
            </a:r>
            <a:endParaRPr lang="zh-CN" altLang="en-US" sz="6600" dirty="0"/>
          </a:p>
        </p:txBody>
      </p:sp>
      <p:pic>
        <p:nvPicPr>
          <p:cNvPr id="4" name="Picture 10" descr="警钟常鸣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175260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368152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5</a:t>
            </a:r>
            <a:r>
              <a:rPr lang="zh-CN" altLang="en-US" dirty="0" smtClean="0"/>
              <a:t>月</a:t>
            </a:r>
            <a:r>
              <a:rPr lang="en-US" altLang="zh-CN" dirty="0" smtClean="0"/>
              <a:t>10</a:t>
            </a:r>
            <a:r>
              <a:rPr lang="zh-CN" altLang="en-US" dirty="0" smtClean="0"/>
              <a:t>日晚，某学院实验室一研究生的双手用酒精消毒后，酒精还没有完全挥发，就伸手进入超净台，不慎碰到明火的酒精灯被引燃，引起火警 。</a:t>
            </a:r>
          </a:p>
          <a:p>
            <a:endParaRPr lang="zh-CN" altLang="en-US" dirty="0"/>
          </a:p>
        </p:txBody>
      </p:sp>
      <p:pic>
        <p:nvPicPr>
          <p:cNvPr id="4" name="Picture 4" descr="2(05-13-10-37-19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2656"/>
            <a:ext cx="7465588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440160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7</a:t>
            </a:r>
            <a:r>
              <a:rPr lang="zh-CN" altLang="en-US" dirty="0" smtClean="0"/>
              <a:t>月</a:t>
            </a:r>
            <a:r>
              <a:rPr lang="en-US" altLang="zh-CN" dirty="0" smtClean="0"/>
              <a:t>2</a:t>
            </a:r>
            <a:r>
              <a:rPr lang="zh-CN" altLang="en-US" dirty="0" smtClean="0"/>
              <a:t>日上午</a:t>
            </a:r>
            <a:r>
              <a:rPr lang="en-US" altLang="zh-CN" dirty="0" smtClean="0"/>
              <a:t>9</a:t>
            </a:r>
            <a:r>
              <a:rPr lang="zh-CN" altLang="en-US" dirty="0" smtClean="0"/>
              <a:t>时许，某学院实验室老师在用自制塑料培养箱进行培养螺旋藻实验时脱岗，期间发生火警事故。后经现场勘查，初步判定事故原因是塑料培养箱上的灯泡线路短路，温度上升引燃塑料培养箱所致。 </a:t>
            </a:r>
          </a:p>
          <a:p>
            <a:endParaRPr lang="zh-CN" altLang="en-US" dirty="0"/>
          </a:p>
        </p:txBody>
      </p:sp>
      <p:pic>
        <p:nvPicPr>
          <p:cNvPr id="4" name="Picture 4" descr="DSC0878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561460" cy="487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7544" y="5229200"/>
            <a:ext cx="8064896" cy="139256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altLang="zh-CN" sz="3400" b="1" dirty="0" smtClean="0">
                <a:solidFill>
                  <a:schemeClr val="tx1"/>
                </a:solidFill>
              </a:rPr>
              <a:t>2013</a:t>
            </a:r>
            <a:r>
              <a:rPr lang="zh-CN" altLang="en-US" sz="3400" b="1" dirty="0" smtClean="0">
                <a:solidFill>
                  <a:schemeClr val="tx1"/>
                </a:solidFill>
              </a:rPr>
              <a:t>年</a:t>
            </a:r>
            <a:r>
              <a:rPr lang="en-US" altLang="zh-CN" sz="3400" b="1" dirty="0" smtClean="0">
                <a:solidFill>
                  <a:schemeClr val="tx1"/>
                </a:solidFill>
              </a:rPr>
              <a:t>12</a:t>
            </a:r>
            <a:r>
              <a:rPr lang="zh-CN" altLang="en-US" sz="3400" b="1" dirty="0" smtClean="0">
                <a:solidFill>
                  <a:schemeClr val="tx1"/>
                </a:solidFill>
              </a:rPr>
              <a:t>月</a:t>
            </a:r>
            <a:r>
              <a:rPr lang="en-US" altLang="zh-CN" sz="3400" b="1" dirty="0" smtClean="0">
                <a:solidFill>
                  <a:schemeClr val="tx1"/>
                </a:solidFill>
              </a:rPr>
              <a:t>4</a:t>
            </a:r>
            <a:r>
              <a:rPr lang="zh-CN" altLang="en-US" sz="3400" b="1" dirty="0" smtClean="0">
                <a:solidFill>
                  <a:schemeClr val="tx1"/>
                </a:solidFill>
              </a:rPr>
              <a:t>日</a:t>
            </a:r>
            <a:r>
              <a:rPr lang="en-US" altLang="zh-CN" sz="3400" b="1" dirty="0" smtClean="0">
                <a:solidFill>
                  <a:schemeClr val="tx1"/>
                </a:solidFill>
              </a:rPr>
              <a:t>17</a:t>
            </a:r>
            <a:r>
              <a:rPr lang="zh-CN" altLang="en-US" sz="3400" b="1" dirty="0" smtClean="0">
                <a:solidFill>
                  <a:schemeClr val="tx1"/>
                </a:solidFill>
              </a:rPr>
              <a:t>时</a:t>
            </a:r>
            <a:r>
              <a:rPr lang="en-US" altLang="zh-CN" sz="3400" b="1" dirty="0" smtClean="0">
                <a:solidFill>
                  <a:schemeClr val="tx1"/>
                </a:solidFill>
              </a:rPr>
              <a:t>40</a:t>
            </a:r>
            <a:r>
              <a:rPr lang="zh-CN" altLang="en-US" sz="3400" b="1" dirty="0" smtClean="0">
                <a:solidFill>
                  <a:schemeClr val="tx1"/>
                </a:solidFill>
              </a:rPr>
              <a:t>分左右，某学院实验室烘箱发生爆炸移位（原烘箱靠</a:t>
            </a:r>
            <a:r>
              <a:rPr lang="zh-CN" altLang="en-US" sz="3400" b="1" smtClean="0">
                <a:solidFill>
                  <a:schemeClr val="tx1"/>
                </a:solidFill>
              </a:rPr>
              <a:t>门口墙边），</a:t>
            </a:r>
            <a:r>
              <a:rPr lang="en-US" altLang="zh-CN" sz="3400" b="1" dirty="0" smtClean="0">
                <a:solidFill>
                  <a:schemeClr val="tx1"/>
                </a:solidFill>
              </a:rPr>
              <a:t>1</a:t>
            </a:r>
            <a:r>
              <a:rPr lang="zh-CN" altLang="en-US" sz="3400" b="1" dirty="0" smtClean="0">
                <a:solidFill>
                  <a:schemeClr val="tx1"/>
                </a:solidFill>
              </a:rPr>
              <a:t>女生被困屋内，所幸及时扑救，未引发重大事故。经了解，烘箱内做的实验是“溶胶凝胶体用乙醇浸泡老化”实验，烘箱温度设定为</a:t>
            </a:r>
            <a:r>
              <a:rPr lang="en-US" altLang="zh-CN" sz="3400" b="1" dirty="0" smtClean="0">
                <a:solidFill>
                  <a:schemeClr val="tx1"/>
                </a:solidFill>
              </a:rPr>
              <a:t>60</a:t>
            </a:r>
            <a:r>
              <a:rPr lang="zh-CN" altLang="en-US" sz="3400" b="1" dirty="0" smtClean="0">
                <a:solidFill>
                  <a:schemeClr val="tx1"/>
                </a:solidFill>
              </a:rPr>
              <a:t>度。 </a:t>
            </a:r>
          </a:p>
          <a:p>
            <a:endParaRPr lang="zh-CN" altLang="en-US" dirty="0"/>
          </a:p>
        </p:txBody>
      </p:sp>
      <p:pic>
        <p:nvPicPr>
          <p:cNvPr id="4" name="Picture 2" descr="20131204_1838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560840" cy="4909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5013176"/>
            <a:ext cx="8229600" cy="1224136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None/>
            </a:pPr>
            <a:r>
              <a:rPr lang="en-US" altLang="zh-CN" b="1" dirty="0" smtClean="0"/>
              <a:t>2013</a:t>
            </a:r>
            <a:r>
              <a:rPr lang="zh-CN" altLang="en-US" b="1" dirty="0" smtClean="0"/>
              <a:t>年</a:t>
            </a:r>
            <a:r>
              <a:rPr lang="en-US" altLang="zh-CN" b="1" dirty="0" smtClean="0"/>
              <a:t>12</a:t>
            </a:r>
            <a:r>
              <a:rPr lang="zh-CN" altLang="en-US" b="1" dirty="0" smtClean="0"/>
              <a:t>月</a:t>
            </a:r>
            <a:r>
              <a:rPr lang="en-US" altLang="zh-CN" b="1" dirty="0" smtClean="0"/>
              <a:t>6</a:t>
            </a:r>
            <a:r>
              <a:rPr lang="zh-CN" altLang="en-US" b="1" dirty="0" smtClean="0"/>
              <a:t>日凌晨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时</a:t>
            </a:r>
            <a:r>
              <a:rPr lang="en-US" altLang="zh-CN" b="1" dirty="0" smtClean="0"/>
              <a:t>40</a:t>
            </a:r>
            <a:r>
              <a:rPr lang="zh-CN" altLang="en-US" b="1" dirty="0" smtClean="0"/>
              <a:t>分左右，某学院实验室</a:t>
            </a:r>
            <a:r>
              <a:rPr lang="zh-CN" altLang="en-US" b="1" dirty="0"/>
              <a:t>使用油浴锅进行加热反应</a:t>
            </a:r>
            <a:r>
              <a:rPr lang="zh-CN" altLang="en-US" b="1" dirty="0" smtClean="0"/>
              <a:t>实验时，无人照看引起火灾。</a:t>
            </a:r>
          </a:p>
          <a:p>
            <a:endParaRPr lang="zh-CN" altLang="en-US" dirty="0"/>
          </a:p>
        </p:txBody>
      </p:sp>
      <p:pic>
        <p:nvPicPr>
          <p:cNvPr id="4" name="Picture 4" descr="20131206_0826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321175" cy="4267200"/>
          </a:xfrm>
          <a:prstGeom prst="rect">
            <a:avLst/>
          </a:prstGeom>
          <a:noFill/>
        </p:spPr>
      </p:pic>
      <p:pic>
        <p:nvPicPr>
          <p:cNvPr id="5" name="Picture 5" descr="20131206_0832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32656"/>
            <a:ext cx="4014787" cy="4360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997152"/>
          </a:xfrm>
        </p:spPr>
        <p:txBody>
          <a:bodyPr/>
          <a:lstStyle/>
          <a:p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7</a:t>
            </a:r>
            <a:r>
              <a:rPr lang="zh-CN" altLang="en-US" dirty="0" smtClean="0"/>
              <a:t>月，杭州某高校一宿舍发生火情。原因为一学生使用电吹风后未及时关掉电源，导致电吹风过热引起火情。</a:t>
            </a:r>
            <a:endParaRPr lang="en-US" altLang="zh-CN" dirty="0" smtClean="0"/>
          </a:p>
          <a:p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月，宁波某高校一宿舍发生火灾。原因为一学生使用电吹风时停电，未及时关掉和拔掉电源并外出打电话，恢复供电后导致电吹风长时间工作，最终点燃衣物。</a:t>
            </a:r>
            <a:endParaRPr lang="en-US" altLang="zh-CN" dirty="0" smtClean="0"/>
          </a:p>
          <a:p>
            <a:r>
              <a:rPr lang="en-US" altLang="zh-CN" dirty="0" smtClean="0"/>
              <a:t>2013</a:t>
            </a:r>
            <a:r>
              <a:rPr lang="zh-CN" altLang="en-US" dirty="0" smtClean="0"/>
              <a:t>年</a:t>
            </a:r>
            <a:r>
              <a:rPr lang="en-US" altLang="zh-CN" dirty="0" smtClean="0"/>
              <a:t>9</a:t>
            </a:r>
            <a:r>
              <a:rPr lang="zh-CN" altLang="en-US" dirty="0" smtClean="0"/>
              <a:t>月，杭州某高校一文印店发生火情。原因为店内电器线路故障引起。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</a:rPr>
              <a:t>警示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zh-CN" altLang="en-US" sz="4100" b="1" dirty="0" smtClean="0"/>
              <a:t>对实验室要进行合理布局</a:t>
            </a:r>
            <a:endParaRPr lang="en-US" altLang="zh-CN" sz="4100" b="1" dirty="0" smtClean="0"/>
          </a:p>
          <a:p>
            <a:pPr>
              <a:buFontTx/>
              <a:buNone/>
            </a:pPr>
            <a:r>
              <a:rPr lang="zh-CN" altLang="en-US" sz="4100" dirty="0" smtClean="0"/>
              <a:t>      禁止在室内私自改、搭建；</a:t>
            </a:r>
          </a:p>
          <a:p>
            <a:pPr>
              <a:buFontTx/>
              <a:buNone/>
            </a:pPr>
            <a:r>
              <a:rPr lang="zh-CN" altLang="en-US" sz="4100" dirty="0" smtClean="0"/>
              <a:t>     及时清理实验废弃物和泡沫箱等易燃物品；</a:t>
            </a:r>
          </a:p>
          <a:p>
            <a:pPr>
              <a:buFontTx/>
              <a:buNone/>
            </a:pPr>
            <a:r>
              <a:rPr lang="zh-CN" altLang="en-US" sz="4100" dirty="0" smtClean="0"/>
              <a:t>     实验室出入口不要放置易烯易爆物品。</a:t>
            </a:r>
            <a:endParaRPr lang="en-US" altLang="zh-CN" sz="4100" b="1" dirty="0" smtClean="0"/>
          </a:p>
          <a:p>
            <a:r>
              <a:rPr lang="zh-CN" altLang="en-US" sz="4100" b="1" dirty="0" smtClean="0"/>
              <a:t>杜绝实验室无人值守和实验期间脱岗现象。</a:t>
            </a:r>
            <a:endParaRPr lang="en-US" altLang="zh-CN" sz="4100" b="1" dirty="0" smtClean="0"/>
          </a:p>
          <a:p>
            <a:r>
              <a:rPr lang="zh-CN" altLang="en-US" sz="4100" b="1" dirty="0" smtClean="0"/>
              <a:t>强化</a:t>
            </a:r>
            <a:r>
              <a:rPr lang="zh-CN" altLang="en-US" sz="4100" b="1" dirty="0" smtClean="0"/>
              <a:t>化</a:t>
            </a:r>
            <a:r>
              <a:rPr lang="zh-CN" altLang="en-US" sz="4100" b="1" dirty="0" smtClean="0"/>
              <a:t>学品</a:t>
            </a:r>
            <a:r>
              <a:rPr lang="zh-CN" altLang="en-US" sz="4100" b="1" dirty="0" smtClean="0"/>
              <a:t>的管理，建立动态台帐，切实做好使用、处置记录。实验室内易燃、易爆物品限量配备，不得过量存放。</a:t>
            </a:r>
          </a:p>
          <a:p>
            <a:endParaRPr lang="en-US" altLang="zh-CN" sz="3600" b="1" dirty="0" smtClean="0"/>
          </a:p>
          <a:p>
            <a:endParaRPr lang="zh-CN" altLang="en-US" sz="3600" dirty="0" smtClean="0"/>
          </a:p>
          <a:p>
            <a:pPr>
              <a:buFontTx/>
              <a:buNone/>
            </a:pPr>
            <a:r>
              <a:rPr lang="zh-CN" altLang="en-US" dirty="0" smtClean="0"/>
              <a:t>     </a:t>
            </a:r>
            <a:endParaRPr lang="en-US" altLang="zh-CN" dirty="0" smtClean="0"/>
          </a:p>
          <a:p>
            <a:pPr>
              <a:buFontTx/>
              <a:buNone/>
            </a:pPr>
            <a:endParaRPr lang="zh-CN" altLang="en-US" dirty="0" smtClean="0"/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387</Words>
  <Application>Microsoft Office PowerPoint</Application>
  <PresentationFormat>全屏显示(4:3)</PresentationFormat>
  <Paragraphs>20</Paragraphs>
  <Slides>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警示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zjuzx</dc:creator>
  <cp:lastModifiedBy>zjuzx</cp:lastModifiedBy>
  <cp:revision>11</cp:revision>
  <dcterms:created xsi:type="dcterms:W3CDTF">2013-12-16T06:20:41Z</dcterms:created>
  <dcterms:modified xsi:type="dcterms:W3CDTF">2013-12-16T08:03:28Z</dcterms:modified>
</cp:coreProperties>
</file>